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9144000" cy="5143500"/>
  <p:embeddedFontLst>
    <p:embeddedFont>
      <p:font typeface="Roboto Condensed"/>
      <p:regular r:id="rId17"/>
      <p:bold r:id="rId18"/>
      <p:italic r:id="rId19"/>
      <p:boldItalic r:id="rId20"/>
    </p:embeddedFont>
    <p:embeddedFont>
      <p:font typeface="Roboto Condensed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5" roundtripDataSignature="AMtx7mhM7mzzaGZuJBJPKj/o/nTjdRKD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Italic.fntdata"/><Relationship Id="rId22" Type="http://schemas.openxmlformats.org/officeDocument/2006/relationships/font" Target="fonts/RobotoCondensedLight-bold.fntdata"/><Relationship Id="rId21" Type="http://schemas.openxmlformats.org/officeDocument/2006/relationships/font" Target="fonts/RobotoCondensedLight-regular.fntdata"/><Relationship Id="rId24" Type="http://schemas.openxmlformats.org/officeDocument/2006/relationships/font" Target="fonts/RobotoCondensedLight-boldItalic.fntdata"/><Relationship Id="rId23" Type="http://schemas.openxmlformats.org/officeDocument/2006/relationships/font" Target="fonts/RobotoCondensed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Condensed-regular.fntdata"/><Relationship Id="rId16" Type="http://schemas.openxmlformats.org/officeDocument/2006/relationships/slide" Target="slides/slide11.xml"/><Relationship Id="rId19" Type="http://schemas.openxmlformats.org/officeDocument/2006/relationships/font" Target="fonts/RobotoCondensed-italic.fntdata"/><Relationship Id="rId18" Type="http://schemas.openxmlformats.org/officeDocument/2006/relationships/font" Target="fonts/RobotoCondense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e70a3e22b_0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16e70a3e22b_0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76f1f39a8a_1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76f1f39a8a_1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72ca55a147_1_4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" name="Google Shape;53;g172ca55a147_1_4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e70a3e22b_1_1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g16e70a3e22b_1_1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6cfe8cc392_0_2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g16cfe8cc392_0_2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6e70a3e22b_0_9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16e70a3e22b_0_9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e70a3e22b_1_1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16e70a3e22b_1_1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e70a3e22b_1_78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16e70a3e22b_1_78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1800507"/>
            <a:ext cx="9151005" cy="1512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 txBox="1"/>
          <p:nvPr>
            <p:ph type="ctrTitle"/>
          </p:nvPr>
        </p:nvSpPr>
        <p:spPr>
          <a:xfrm>
            <a:off x="685800" y="1090750"/>
            <a:ext cx="5367899" cy="29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8"/>
          <p:cNvSpPr/>
          <p:nvPr/>
        </p:nvSpPr>
        <p:spPr>
          <a:xfrm>
            <a:off x="3635896" y="183032"/>
            <a:ext cx="518457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НАЦИОНАЛЬНЫЙ ИССЛЕДОВАТЕЛЬСКИЙ ЯДЕРНЫЙ УНИВЕРСИТЕТ «МИФИ» (НИЯУ МИФИ)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ОБНИНСКИЙ ИНСТИТУТ АТОМНОЙ ЭНЕРГЕТИКИ (ИАТЭ</a:t>
            </a:r>
            <a:r>
              <a:rPr b="1" i="0" lang="ru-RU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лого ИаТЭ111.png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802" y="183032"/>
            <a:ext cx="1394594" cy="686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type="title"/>
          </p:nvPr>
        </p:nvSpPr>
        <p:spPr>
          <a:xfrm>
            <a:off x="827584" y="-39473"/>
            <a:ext cx="5492400" cy="59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0070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" type="body"/>
          </p:nvPr>
        </p:nvSpPr>
        <p:spPr>
          <a:xfrm>
            <a:off x="814275" y="1327349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" name="Google Shape;18;p10"/>
          <p:cNvSpPr/>
          <p:nvPr/>
        </p:nvSpPr>
        <p:spPr>
          <a:xfrm>
            <a:off x="0" y="483518"/>
            <a:ext cx="9144000" cy="514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827584" y="-141341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0070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" name="Google Shape;22;p11"/>
          <p:cNvSpPr/>
          <p:nvPr/>
        </p:nvSpPr>
        <p:spPr>
          <a:xfrm>
            <a:off x="0" y="483518"/>
            <a:ext cx="9144000" cy="514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/>
          <p:nvPr/>
        </p:nvSpPr>
        <p:spPr>
          <a:xfrm>
            <a:off x="0" y="483518"/>
            <a:ext cx="9144000" cy="514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"/>
          <p:cNvSpPr txBox="1"/>
          <p:nvPr>
            <p:ph type="title"/>
          </p:nvPr>
        </p:nvSpPr>
        <p:spPr>
          <a:xfrm>
            <a:off x="827584" y="-92546"/>
            <a:ext cx="5258400" cy="673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0070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>
                <a:solidFill>
                  <a:srgbClr val="595959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27" name="Google Shape;27;p9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>
                <a:solidFill>
                  <a:srgbClr val="595959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/>
          <p:nvPr/>
        </p:nvSpPr>
        <p:spPr>
          <a:xfrm>
            <a:off x="0" y="0"/>
            <a:ext cx="9144000" cy="977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/>
          <p:nvPr/>
        </p:nvSpPr>
        <p:spPr>
          <a:xfrm>
            <a:off x="0" y="3075806"/>
            <a:ext cx="9144000" cy="8640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3"/>
          <p:cNvSpPr txBox="1"/>
          <p:nvPr>
            <p:ph type="ctrTitle"/>
          </p:nvPr>
        </p:nvSpPr>
        <p:spPr>
          <a:xfrm>
            <a:off x="463525" y="2643758"/>
            <a:ext cx="4094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13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14275" y="1327349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/>
          <p:nvPr>
            <p:ph type="ctrTitle"/>
          </p:nvPr>
        </p:nvSpPr>
        <p:spPr>
          <a:xfrm>
            <a:off x="591525" y="1090750"/>
            <a:ext cx="8239124" cy="29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-RU"/>
              <a:t>Применение технологий обработки потоков данных в системах контроля и управления</a:t>
            </a:r>
            <a:endParaRPr/>
          </a:p>
        </p:txBody>
      </p:sp>
      <p:sp>
        <p:nvSpPr>
          <p:cNvPr id="42" name="Google Shape;42;p1"/>
          <p:cNvSpPr txBox="1"/>
          <p:nvPr/>
        </p:nvSpPr>
        <p:spPr>
          <a:xfrm>
            <a:off x="5878275" y="3741950"/>
            <a:ext cx="326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Шешукова В. В. 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к.т.н., доцент, Белоусов П. А.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e70a3e22b_0_0"/>
          <p:cNvSpPr txBox="1"/>
          <p:nvPr>
            <p:ph type="title"/>
          </p:nvPr>
        </p:nvSpPr>
        <p:spPr>
          <a:xfrm>
            <a:off x="827584" y="-141341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Преобразование Фурье </a:t>
            </a:r>
            <a:endParaRPr/>
          </a:p>
        </p:txBody>
      </p:sp>
      <p:sp>
        <p:nvSpPr>
          <p:cNvPr id="111" name="Google Shape;111;g16e70a3e22b_0_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2" name="Google Shape;112;g16e70a3e22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5900" y="973650"/>
            <a:ext cx="1512900" cy="7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6e70a3e22b_0_0"/>
          <p:cNvSpPr txBox="1"/>
          <p:nvPr/>
        </p:nvSpPr>
        <p:spPr>
          <a:xfrm>
            <a:off x="545800" y="973650"/>
            <a:ext cx="4471800" cy="3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Среднее значение</a:t>
            </a:r>
            <a:endParaRPr b="0" i="0" sz="2800" u="none" cap="none" strike="noStrike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СКО</a:t>
            </a:r>
            <a:endParaRPr b="0" i="0" sz="2800" u="none" cap="none" strike="noStrike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Корреляция</a:t>
            </a:r>
            <a:endParaRPr b="0" i="0" sz="2600" u="none" cap="none" strike="noStrik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16e70a3e22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2238" y="1910862"/>
            <a:ext cx="1800225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6e70a3e22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2324" y="2824175"/>
            <a:ext cx="324008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6f1f39a8a_1_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1" name="Google Shape;121;g176f1f39a8a_1_0"/>
          <p:cNvSpPr txBox="1"/>
          <p:nvPr/>
        </p:nvSpPr>
        <p:spPr>
          <a:xfrm>
            <a:off x="262425" y="976225"/>
            <a:ext cx="39678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Шешукова Виктория Валерьевна</a:t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ИАТЭ НИЯУ МИФИ</a:t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22" name="Google Shape;122;g176f1f39a8a_1_0"/>
          <p:cNvPicPr preferRelativeResize="0"/>
          <p:nvPr/>
        </p:nvPicPr>
        <p:blipFill rotWithShape="1">
          <a:blip r:embed="rId3">
            <a:alphaModFix/>
          </a:blip>
          <a:srcRect b="39493" l="20497" r="16897" t="37648"/>
          <a:stretch/>
        </p:blipFill>
        <p:spPr>
          <a:xfrm>
            <a:off x="755773" y="1892600"/>
            <a:ext cx="1718499" cy="13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76f1f39a8a_1_0"/>
          <p:cNvPicPr preferRelativeResize="0"/>
          <p:nvPr/>
        </p:nvPicPr>
        <p:blipFill rotWithShape="1">
          <a:blip r:embed="rId4">
            <a:alphaModFix/>
          </a:blip>
          <a:srcRect b="22039" l="0" r="13636" t="0"/>
          <a:stretch/>
        </p:blipFill>
        <p:spPr>
          <a:xfrm>
            <a:off x="4650150" y="589125"/>
            <a:ext cx="4326375" cy="20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>
            <p:ph type="title"/>
          </p:nvPr>
        </p:nvSpPr>
        <p:spPr>
          <a:xfrm>
            <a:off x="827584" y="-39473"/>
            <a:ext cx="5492400" cy="59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Актуальность</a:t>
            </a:r>
            <a:endParaRPr/>
          </a:p>
        </p:txBody>
      </p:sp>
      <p:sp>
        <p:nvSpPr>
          <p:cNvPr id="48" name="Google Shape;48;p3"/>
          <p:cNvSpPr txBox="1"/>
          <p:nvPr>
            <p:ph idx="1" type="body"/>
          </p:nvPr>
        </p:nvSpPr>
        <p:spPr>
          <a:xfrm>
            <a:off x="4135800" y="461875"/>
            <a:ext cx="5008200" cy="44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u-RU" sz="1700"/>
              <a:t>Количество датчиков -  в 2003 году на Калининской АЭС было всего лишь 120000 источников сигналов, на современных АЭС их уже под 500000, в скором времени будет 1 млн.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ru-RU" sz="1700"/>
              <a:t>Рост объемов обрабатываемой информации, обусловленный более широким применением «интеллектуальных» датчиков.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ru-RU" sz="1700"/>
              <a:t>Снижение количества обслуживающего персонала на строящихся АЭС и, как следствие, максимальная унификация оборудования, применяемого для построения САУ, на АЭС в целом. </a:t>
            </a:r>
            <a:endParaRPr sz="1700"/>
          </a:p>
        </p:txBody>
      </p:sp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0" name="Google Shape;50;p3"/>
          <p:cNvPicPr preferRelativeResize="0"/>
          <p:nvPr/>
        </p:nvPicPr>
        <p:blipFill rotWithShape="1">
          <a:blip r:embed="rId3">
            <a:alphaModFix/>
          </a:blip>
          <a:srcRect b="0" l="27230" r="0" t="0"/>
          <a:stretch/>
        </p:blipFill>
        <p:spPr>
          <a:xfrm>
            <a:off x="0" y="871250"/>
            <a:ext cx="4319501" cy="39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72ca55a147_1_40"/>
          <p:cNvSpPr txBox="1"/>
          <p:nvPr>
            <p:ph type="title"/>
          </p:nvPr>
        </p:nvSpPr>
        <p:spPr>
          <a:xfrm>
            <a:off x="827584" y="-39473"/>
            <a:ext cx="5492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Цель и задачи</a:t>
            </a:r>
            <a:endParaRPr/>
          </a:p>
        </p:txBody>
      </p:sp>
      <p:sp>
        <p:nvSpPr>
          <p:cNvPr id="56" name="Google Shape;56;g172ca55a147_1_40"/>
          <p:cNvSpPr txBox="1"/>
          <p:nvPr>
            <p:ph idx="1" type="body"/>
          </p:nvPr>
        </p:nvSpPr>
        <p:spPr>
          <a:xfrm>
            <a:off x="272925" y="987575"/>
            <a:ext cx="85131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1700"/>
              <a:t>Цель работы состоит в том, чтобы показать целесообразность применения технологии обработки потоков данных в системах контроля и управления АЭС.</a:t>
            </a:r>
            <a:endParaRPr sz="17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u-RU" sz="1700"/>
              <a:t>Рассмотреть и изучить проблемы систем ТД АЭС, работающих в режиме реального времени.</a:t>
            </a:r>
            <a:endParaRPr sz="17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u-RU" sz="1700"/>
              <a:t>Изучить методы анализа потоков данных Data Stream Mining</a:t>
            </a:r>
            <a:endParaRPr sz="17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u-RU" sz="1700"/>
              <a:t>Разработать алгоритмы обработки данных на основе Фурье-преобразования</a:t>
            </a:r>
            <a:endParaRPr sz="17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u-RU" sz="1700"/>
              <a:t>Применить разработанные алгоритмы для анализа акустических данных</a:t>
            </a:r>
            <a:endParaRPr sz="17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u-RU" sz="1700"/>
              <a:t>Сделать сравнительный анализ разработанных алгоритмов между собой и в сравнении с классическими методами</a:t>
            </a:r>
            <a:endParaRPr sz="1700">
              <a:solidFill>
                <a:srgbClr val="595959"/>
              </a:solidFill>
            </a:endParaRPr>
          </a:p>
        </p:txBody>
      </p:sp>
      <p:sp>
        <p:nvSpPr>
          <p:cNvPr id="57" name="Google Shape;57;g172ca55a147_1_4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/>
          <p:nvPr>
            <p:ph type="title"/>
          </p:nvPr>
        </p:nvSpPr>
        <p:spPr>
          <a:xfrm>
            <a:off x="827584" y="-39473"/>
            <a:ext cx="5492400" cy="59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Потоковая обработка данных</a:t>
            </a:r>
            <a:endParaRPr/>
          </a:p>
        </p:txBody>
      </p:sp>
      <p:pic>
        <p:nvPicPr>
          <p:cNvPr id="63" name="Google Shape;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360700" y="-5076"/>
            <a:ext cx="3983999" cy="550450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4"/>
          <p:cNvSpPr txBox="1"/>
          <p:nvPr>
            <p:ph idx="1" type="body"/>
          </p:nvPr>
        </p:nvSpPr>
        <p:spPr>
          <a:xfrm>
            <a:off x="556350" y="721875"/>
            <a:ext cx="3316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2400"/>
              <a:buNone/>
            </a:pPr>
            <a:r>
              <a:rPr lang="ru-RU" sz="1600"/>
              <a:t>Идея потоковой обработки данных состоит в том, чтобы обрабатывать события по мере их возникновения, полностью отказавшись от разделения времени на фиксированные интервалы.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6e70a3e22b_1_1"/>
          <p:cNvSpPr txBox="1"/>
          <p:nvPr>
            <p:ph type="title"/>
          </p:nvPr>
        </p:nvSpPr>
        <p:spPr>
          <a:xfrm>
            <a:off x="827584" y="-39473"/>
            <a:ext cx="5492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Требования к системам обработки потоковых данных</a:t>
            </a:r>
            <a:endParaRPr/>
          </a:p>
        </p:txBody>
      </p:sp>
      <p:sp>
        <p:nvSpPr>
          <p:cNvPr id="71" name="Google Shape;71;g16e70a3e22b_1_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2" name="Google Shape;72;g16e70a3e22b_1_1"/>
          <p:cNvSpPr txBox="1"/>
          <p:nvPr>
            <p:ph idx="1" type="body"/>
          </p:nvPr>
        </p:nvSpPr>
        <p:spPr>
          <a:xfrm>
            <a:off x="209950" y="721875"/>
            <a:ext cx="8723100" cy="44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Обновления должны происходить через введения новых элементов.</a:t>
            </a:r>
            <a:endParaRPr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Запросы (скользящие средние значение, стандартные отклонения, и корреляция) обрабатывают данные как последовательности, а не наборы данных.</a:t>
            </a:r>
            <a:endParaRPr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Так как полный поток никогда не осуществляется, запросы обрабатывают данные как бесконечный поток данных.</a:t>
            </a:r>
            <a:endParaRPr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Желательными являются однопроходные алгоритмы, потому что данные обширны.</a:t>
            </a:r>
            <a:endParaRPr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Интерпретация главным образом качественная, так что приемлема потеря в точности для увеличения быстродействия.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6cfe8cc392_0_2"/>
          <p:cNvSpPr txBox="1"/>
          <p:nvPr>
            <p:ph type="title"/>
          </p:nvPr>
        </p:nvSpPr>
        <p:spPr>
          <a:xfrm>
            <a:off x="827584" y="-39473"/>
            <a:ext cx="5492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Технология StatStream</a:t>
            </a:r>
            <a:endParaRPr/>
          </a:p>
        </p:txBody>
      </p:sp>
      <p:pic>
        <p:nvPicPr>
          <p:cNvPr id="78" name="Google Shape;78;g16cfe8cc392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6325" y="1099425"/>
            <a:ext cx="4430075" cy="15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6cfe8cc392_0_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g16cfe8cc392_0_2"/>
          <p:cNvSpPr txBox="1"/>
          <p:nvPr>
            <p:ph idx="1" type="body"/>
          </p:nvPr>
        </p:nvSpPr>
        <p:spPr>
          <a:xfrm>
            <a:off x="346400" y="892250"/>
            <a:ext cx="3915300" cy="3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ru-RU" sz="1700"/>
              <a:t>Структура данных поддерживается не для всего объема, а лишь для небольшого временного промежутка, именуемого скользящим окном.  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/>
              <a:t>В свою очередь скользящее окно разбивается на более мелкие, называемые основными или базовыми окнами. От длины базового окна зависит задержка, через которую мы будем получать новую статистику по потоку.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 sz="1600"/>
          </a:p>
        </p:txBody>
      </p:sp>
      <p:pic>
        <p:nvPicPr>
          <p:cNvPr id="81" name="Google Shape;81;g16cfe8cc392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0202" y="2976327"/>
            <a:ext cx="4665202" cy="6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e70a3e22b_0_9"/>
          <p:cNvSpPr txBox="1"/>
          <p:nvPr>
            <p:ph type="title"/>
          </p:nvPr>
        </p:nvSpPr>
        <p:spPr>
          <a:xfrm>
            <a:off x="827584" y="-39473"/>
            <a:ext cx="5492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Выбор метода сокращения временного ряда</a:t>
            </a:r>
            <a:endParaRPr/>
          </a:p>
        </p:txBody>
      </p:sp>
      <p:sp>
        <p:nvSpPr>
          <p:cNvPr id="87" name="Google Shape;87;g16e70a3e22b_0_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88" name="Google Shape;88;g16e70a3e22b_0_9"/>
          <p:cNvPicPr preferRelativeResize="0"/>
          <p:nvPr/>
        </p:nvPicPr>
        <p:blipFill rotWithShape="1">
          <a:blip r:embed="rId3">
            <a:alphaModFix/>
          </a:blip>
          <a:srcRect b="0" l="0" r="3846" t="10522"/>
          <a:stretch/>
        </p:blipFill>
        <p:spPr>
          <a:xfrm>
            <a:off x="3359025" y="629026"/>
            <a:ext cx="5784976" cy="40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6e70a3e22b_0_9"/>
          <p:cNvSpPr txBox="1"/>
          <p:nvPr>
            <p:ph idx="1" type="body"/>
          </p:nvPr>
        </p:nvSpPr>
        <p:spPr>
          <a:xfrm>
            <a:off x="262425" y="902725"/>
            <a:ext cx="3967800" cy="35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/>
              <a:t>Так как временные ряды являются наблюдениями, сделанными последовательно, то отношение между последовательными элементами ряда дает возможность сокращать размер данных без существенной потери информации.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e70a3e22b_1_15"/>
          <p:cNvSpPr txBox="1"/>
          <p:nvPr>
            <p:ph type="title"/>
          </p:nvPr>
        </p:nvSpPr>
        <p:spPr>
          <a:xfrm>
            <a:off x="827584" y="-141341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Примерный алгоритм сжатия </a:t>
            </a:r>
            <a:endParaRPr/>
          </a:p>
        </p:txBody>
      </p:sp>
      <p:sp>
        <p:nvSpPr>
          <p:cNvPr id="95" name="Google Shape;95;g16e70a3e22b_1_1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6" name="Google Shape;96;g16e70a3e22b_1_15"/>
          <p:cNvSpPr txBox="1"/>
          <p:nvPr/>
        </p:nvSpPr>
        <p:spPr>
          <a:xfrm>
            <a:off x="188950" y="556350"/>
            <a:ext cx="88173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Преобразуем временной промежуток по алгоритму дискретного Фурье</a:t>
            </a:r>
            <a:r>
              <a:rPr lang="ru-RU" sz="1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b="0" i="0" lang="ru-RU" sz="1800" u="none" cap="none" strike="noStrike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преобразования.</a:t>
            </a:r>
            <a:endParaRPr b="0" i="0" sz="1800" u="none" cap="none" strike="noStrike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Из всего набора коэффициентов, получившихся при разложении отбираем только коэффициенты с максимальным значением.</a:t>
            </a:r>
            <a:endParaRPr b="0" i="0" sz="1800" u="none" cap="none" strike="noStrike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Степень потери информации зависит от количества отобранных коэффициентов</a:t>
            </a:r>
            <a:r>
              <a:rPr lang="ru-RU" sz="1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</a:t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Далее работаем лишь с несколькими коэффициентами преобразования, несущими в себе основную информацию о форме ряда		</a:t>
            </a:r>
            <a:endParaRPr b="0" i="0" sz="1800" u="none" cap="none" strike="noStrike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e70a3e22b_1_78"/>
          <p:cNvSpPr txBox="1"/>
          <p:nvPr>
            <p:ph type="title"/>
          </p:nvPr>
        </p:nvSpPr>
        <p:spPr>
          <a:xfrm>
            <a:off x="827584" y="-141341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Сжатие данных</a:t>
            </a:r>
            <a:endParaRPr/>
          </a:p>
        </p:txBody>
      </p:sp>
      <p:sp>
        <p:nvSpPr>
          <p:cNvPr id="102" name="Google Shape;102;g16e70a3e22b_1_7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Google Shape;103;g16e70a3e22b_1_78"/>
          <p:cNvSpPr txBox="1"/>
          <p:nvPr/>
        </p:nvSpPr>
        <p:spPr>
          <a:xfrm>
            <a:off x="482850" y="624850"/>
            <a:ext cx="85026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Первые коэффициенты</a:t>
            </a:r>
            <a:r>
              <a:rPr lang="ru-RU" sz="16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b="0" i="0" lang="ru-RU" sz="1600" u="none" cap="none" strike="noStrik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преобразования Фурье содержат большую часть информации о временном ряде и с помощью этих коэффициентов можно восстановить основную форму ряда. </a:t>
            </a:r>
            <a:endParaRPr b="0" i="0" sz="1600" u="none" cap="none" strike="noStrik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16e70a3e22b_1_78"/>
          <p:cNvPicPr preferRelativeResize="0"/>
          <p:nvPr/>
        </p:nvPicPr>
        <p:blipFill rotWithShape="1">
          <a:blip r:embed="rId3">
            <a:alphaModFix/>
          </a:blip>
          <a:srcRect b="0" l="0" r="0" t="10634"/>
          <a:stretch/>
        </p:blipFill>
        <p:spPr>
          <a:xfrm>
            <a:off x="188950" y="1284035"/>
            <a:ext cx="4177775" cy="373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6e70a3e22b_1_78"/>
          <p:cNvPicPr preferRelativeResize="0"/>
          <p:nvPr/>
        </p:nvPicPr>
        <p:blipFill rotWithShape="1">
          <a:blip r:embed="rId4">
            <a:alphaModFix/>
          </a:blip>
          <a:srcRect b="0" l="0" r="0" t="10634"/>
          <a:stretch/>
        </p:blipFill>
        <p:spPr>
          <a:xfrm>
            <a:off x="4696700" y="1284025"/>
            <a:ext cx="4177775" cy="37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rio template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